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exandria"/>
      <p:regular r:id="rId16"/>
    </p:embeddedFont>
    <p:embeddedFont>
      <p:font typeface="Alexandria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E98F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Data-Driven Insights for Optimized E-commerce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964049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Company Background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2608421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Amazon, a multinational e-commerce leader, continuously navigates complex business challenges. Our strategic approach involves harnessing data-driven insights to optimize operations and ensure sustained growth. This presentation will detail how a new Sales Analysis Dashboard enhances our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8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Statement: Unpacking Key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604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66048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334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Inconsistent Sales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6809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Variability across months and regions complicates accurate growth forecasting.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6604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66048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2334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Order Cancellations &amp; Returns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76809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 rates indicate potential issues with product quality, customer expectations, or delivery.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6604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66048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23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Shipping Delays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1376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Especially from merchant-fulfilled orders, impacting customer satisfaction negatively.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70380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570380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961102"/>
            <a:ext cx="3588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Customer Insight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645152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detailed data on customer segments, regional performance, and retention behavior.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70380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8067" y="570380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777282" y="5961102"/>
            <a:ext cx="4216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Management Issues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645152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Stockouts or overstocking affect both customer satisfaction and operational costs.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915"/>
            <a:ext cx="10029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Dashboard Analysis: A Holistic 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36006"/>
            <a:ext cx="8284131" cy="46064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84928"/>
            <a:ext cx="420516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Sales Analysis Dashboard provides Amazon stakeholders with a comprehensive, real-time overview of key sales metrics. It integrates data from various sources to offer granular insights into customer behavior, product performance, and operational efficiency.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39222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dashboard is designed to address the identified problems by providing actionable visualizations and data points.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7868"/>
            <a:ext cx="1242488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KPI Cards: Core Metrics for Performance Tracking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4070"/>
            <a:ext cx="10271046" cy="125027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563898"/>
            <a:ext cx="4211479" cy="1875234"/>
          </a:xfrm>
          <a:prstGeom prst="roundRect">
            <a:avLst>
              <a:gd name="adj" fmla="val 457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723" y="37908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20723" y="4232077"/>
            <a:ext cx="375761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aggregate sales amount generated across the entire analytical period.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09342" y="3563898"/>
            <a:ext cx="4211598" cy="1875234"/>
          </a:xfrm>
          <a:prstGeom prst="roundRect">
            <a:avLst>
              <a:gd name="adj" fmla="val 457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36275" y="3790831"/>
            <a:ext cx="25929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Value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36275" y="4232077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Calculated as total revenue divided by the total number of distinct orders.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25013" y="3563898"/>
            <a:ext cx="4211598" cy="1875234"/>
          </a:xfrm>
          <a:prstGeom prst="roundRect">
            <a:avLst>
              <a:gd name="adj" fmla="val 457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1946" y="37908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Orders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51946" y="4232077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overall count of distinct orders placed within the period.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5643205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0723" y="5870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Cancelled Orders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0723" y="6311384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Indicates 18,340 orders were cancelled, highlighting potential issues.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7237" y="5643205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44170" y="5870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Cancellation Rate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644170" y="6311384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Reveals that 14% of all orders were cancelled, signifying an area for improvement.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9218414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DAX Formulas: Driving KPI Accuracy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58666" y="1651516"/>
            <a:ext cx="1311306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following Data Analysis Expressions (DAX) ensure precise calculation of each KPI, providing a robust foundation for our sales analysis.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8666" y="2542342"/>
            <a:ext cx="4233743" cy="2607469"/>
          </a:xfrm>
          <a:prstGeom prst="roundRect">
            <a:avLst>
              <a:gd name="adj" fmla="val 331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2145" y="2755821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972145" y="3309223"/>
            <a:ext cx="3806785" cy="967978"/>
          </a:xfrm>
          <a:prstGeom prst="roundRect">
            <a:avLst>
              <a:gd name="adj" fmla="val 8936"/>
            </a:avLst>
          </a:prstGeom>
          <a:solidFill>
            <a:srgbClr val="ECECF2"/>
          </a:solidFill>
          <a:ln/>
        </p:spPr>
      </p:sp>
      <p:sp>
        <p:nvSpPr>
          <p:cNvPr id="7" name="Shape 5"/>
          <p:cNvSpPr/>
          <p:nvPr/>
        </p:nvSpPr>
        <p:spPr>
          <a:xfrm>
            <a:off x="961906" y="3309223"/>
            <a:ext cx="3827264" cy="967978"/>
          </a:xfrm>
          <a:prstGeom prst="roundRect">
            <a:avLst>
              <a:gd name="adj" fmla="val 3191"/>
            </a:avLst>
          </a:prstGeom>
          <a:solidFill>
            <a:srgbClr val="ECECF2"/>
          </a:solidFill>
          <a:ln/>
        </p:spPr>
      </p:sp>
      <p:sp>
        <p:nvSpPr>
          <p:cNvPr id="8" name="Text 6"/>
          <p:cNvSpPr/>
          <p:nvPr/>
        </p:nvSpPr>
        <p:spPr>
          <a:xfrm>
            <a:off x="1167765" y="3463647"/>
            <a:ext cx="341554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SUM('sales_dataset[1]'[Cleaned_Amount])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98269" y="2542342"/>
            <a:ext cx="4233743" cy="2607469"/>
          </a:xfrm>
          <a:prstGeom prst="roundRect">
            <a:avLst>
              <a:gd name="adj" fmla="val 331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11748" y="2755821"/>
            <a:ext cx="261592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Value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5411748" y="3309223"/>
            <a:ext cx="3806785" cy="1627108"/>
          </a:xfrm>
          <a:prstGeom prst="roundRect">
            <a:avLst>
              <a:gd name="adj" fmla="val 5316"/>
            </a:avLst>
          </a:prstGeom>
          <a:solidFill>
            <a:srgbClr val="ECECF2"/>
          </a:solidFill>
          <a:ln/>
        </p:spPr>
      </p:sp>
      <p:sp>
        <p:nvSpPr>
          <p:cNvPr id="12" name="Shape 10"/>
          <p:cNvSpPr/>
          <p:nvPr/>
        </p:nvSpPr>
        <p:spPr>
          <a:xfrm>
            <a:off x="5401508" y="3309223"/>
            <a:ext cx="3827264" cy="1627108"/>
          </a:xfrm>
          <a:prstGeom prst="roundRect">
            <a:avLst>
              <a:gd name="adj" fmla="val 1899"/>
            </a:avLst>
          </a:prstGeom>
          <a:solidFill>
            <a:srgbClr val="EC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5607368" y="3463647"/>
            <a:ext cx="3415546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DIVIDE(SUM('sales_dataset[1]'[Cleaned_Amount]), DISTINCTCOUNT('sales_dataset[1]'[Order ID]))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37871" y="2542342"/>
            <a:ext cx="4233743" cy="2607469"/>
          </a:xfrm>
          <a:prstGeom prst="roundRect">
            <a:avLst>
              <a:gd name="adj" fmla="val 331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51350" y="2755821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Orders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9851350" y="3309223"/>
            <a:ext cx="3806785" cy="967978"/>
          </a:xfrm>
          <a:prstGeom prst="roundRect">
            <a:avLst>
              <a:gd name="adj" fmla="val 8936"/>
            </a:avLst>
          </a:prstGeom>
          <a:solidFill>
            <a:srgbClr val="ECECF2"/>
          </a:solidFill>
          <a:ln/>
        </p:spPr>
      </p:sp>
      <p:sp>
        <p:nvSpPr>
          <p:cNvPr id="17" name="Shape 15"/>
          <p:cNvSpPr/>
          <p:nvPr/>
        </p:nvSpPr>
        <p:spPr>
          <a:xfrm>
            <a:off x="9841111" y="3309223"/>
            <a:ext cx="3827264" cy="967978"/>
          </a:xfrm>
          <a:prstGeom prst="roundRect">
            <a:avLst>
              <a:gd name="adj" fmla="val 3191"/>
            </a:avLst>
          </a:prstGeom>
          <a:solidFill>
            <a:srgbClr val="ECECF2"/>
          </a:solidFill>
          <a:ln/>
        </p:spPr>
      </p:sp>
      <p:sp>
        <p:nvSpPr>
          <p:cNvPr id="18" name="Text 16"/>
          <p:cNvSpPr/>
          <p:nvPr/>
        </p:nvSpPr>
        <p:spPr>
          <a:xfrm>
            <a:off x="10046970" y="3463647"/>
            <a:ext cx="341554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DISTINCTCOUNT('sales_dataset[1]'[Order ID])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8666" y="5355669"/>
            <a:ext cx="6453545" cy="2277904"/>
          </a:xfrm>
          <a:prstGeom prst="roundRect">
            <a:avLst>
              <a:gd name="adj" fmla="val 379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72145" y="5569148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Cancelled Orders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972145" y="6122551"/>
            <a:ext cx="6026587" cy="967978"/>
          </a:xfrm>
          <a:prstGeom prst="roundRect">
            <a:avLst>
              <a:gd name="adj" fmla="val 8936"/>
            </a:avLst>
          </a:prstGeom>
          <a:solidFill>
            <a:srgbClr val="ECECF2"/>
          </a:solidFill>
          <a:ln/>
        </p:spPr>
      </p:sp>
      <p:sp>
        <p:nvSpPr>
          <p:cNvPr id="22" name="Shape 20"/>
          <p:cNvSpPr/>
          <p:nvPr/>
        </p:nvSpPr>
        <p:spPr>
          <a:xfrm>
            <a:off x="961906" y="6122551"/>
            <a:ext cx="6047065" cy="967978"/>
          </a:xfrm>
          <a:prstGeom prst="roundRect">
            <a:avLst>
              <a:gd name="adj" fmla="val 3191"/>
            </a:avLst>
          </a:prstGeom>
          <a:solidFill>
            <a:srgbClr val="ECECF2"/>
          </a:solidFill>
          <a:ln/>
        </p:spPr>
      </p:sp>
      <p:sp>
        <p:nvSpPr>
          <p:cNvPr id="23" name="Text 21"/>
          <p:cNvSpPr/>
          <p:nvPr/>
        </p:nvSpPr>
        <p:spPr>
          <a:xfrm>
            <a:off x="1167765" y="6276975"/>
            <a:ext cx="563534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CALCULATE(COUNTROWS('sales_dataset[1]'), 'sales_dataset[1]'[Status] = "Cancelled")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8070" y="5355669"/>
            <a:ext cx="6453545" cy="2277904"/>
          </a:xfrm>
          <a:prstGeom prst="roundRect">
            <a:avLst>
              <a:gd name="adj" fmla="val 379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631549" y="5569148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Cancellation Rate</a:t>
            </a:r>
            <a:endParaRPr lang="en-US" sz="2000" dirty="0"/>
          </a:p>
        </p:txBody>
      </p:sp>
      <p:sp>
        <p:nvSpPr>
          <p:cNvPr id="26" name="Shape 24"/>
          <p:cNvSpPr/>
          <p:nvPr/>
        </p:nvSpPr>
        <p:spPr>
          <a:xfrm>
            <a:off x="7631549" y="6122551"/>
            <a:ext cx="6026587" cy="1297543"/>
          </a:xfrm>
          <a:prstGeom prst="roundRect">
            <a:avLst>
              <a:gd name="adj" fmla="val 6666"/>
            </a:avLst>
          </a:prstGeom>
          <a:solidFill>
            <a:srgbClr val="ECECF2"/>
          </a:solidFill>
          <a:ln/>
        </p:spPr>
      </p:sp>
      <p:sp>
        <p:nvSpPr>
          <p:cNvPr id="27" name="Shape 25"/>
          <p:cNvSpPr/>
          <p:nvPr/>
        </p:nvSpPr>
        <p:spPr>
          <a:xfrm>
            <a:off x="7621310" y="6122551"/>
            <a:ext cx="6047065" cy="1297543"/>
          </a:xfrm>
          <a:prstGeom prst="roundRect">
            <a:avLst>
              <a:gd name="adj" fmla="val 2381"/>
            </a:avLst>
          </a:prstGeom>
          <a:solidFill>
            <a:srgbClr val="ECECF2"/>
          </a:solidFill>
          <a:ln/>
        </p:spPr>
      </p:sp>
      <p:sp>
        <p:nvSpPr>
          <p:cNvPr id="28" name="Text 26"/>
          <p:cNvSpPr/>
          <p:nvPr/>
        </p:nvSpPr>
        <p:spPr>
          <a:xfrm>
            <a:off x="7827169" y="6276975"/>
            <a:ext cx="563534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DIVIDE(CALCULATE(COUNTROWS('sales_dataset[1]'), 'sales_dataset[1]'[Status] = "Cancelled"), COUNTROWS('sales_dataset[1]'))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180"/>
            <a:ext cx="1058406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Insights: Unlocking Performance Drivers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85916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0297" y="1925360"/>
            <a:ext cx="293036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Seasonal Revenue Peaks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420297" y="2342198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revenue analysis clearly shows peaks during specific periods, likely driven by festive seasons or promotional campaigns.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3036094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20297" y="3102293"/>
            <a:ext cx="35638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Category Dominance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420297" y="3519130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few product categories disproportionately contribute to total revenue, indicating strong market demand or effective merchandising.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421302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20297" y="4279225"/>
            <a:ext cx="39248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Merchant Fulfillment Challenges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420297" y="4696063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 reveal a critical need to improve processes for merchant-handled orders to enhance reliability.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93790" y="5389959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20297" y="5456158"/>
            <a:ext cx="407443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B2C vs. B2B Cancellation Disparity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420297" y="5872996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B2C orders exhibit higher cancellation rates compared to B2B, suggesting different underlying factors.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6566892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20297" y="6633091"/>
            <a:ext cx="36995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Quantity Trends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420297" y="7049929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Patterns in average order quantity provide valuable data for optimizing restocking and bundling strategies.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915"/>
            <a:ext cx="119160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Recommendations: Actionable Strategies for Growth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585793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56692" y="1767245"/>
            <a:ext cx="27988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Maximize Seasonal Sales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2159556"/>
            <a:ext cx="12679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targeted marketing campaigns and bundle offers during identified peak periods to capitalize on increased demand.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1065967" y="2810589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28869" y="2992041"/>
            <a:ext cx="34725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 Fulfillment Reliability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428869" y="3384352"/>
            <a:ext cx="124077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Shift more fulfillment responsibility to Amazon's robust logistics network where feasible, especially for high-volume items.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338143" y="4035385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01046" y="4216837"/>
            <a:ext cx="28188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Address Product Returns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701046" y="4609148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Investigate top-returned products to refine product descriptions, improve quality control, or adjust customer expectations.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610320" y="5260181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973223" y="5441633"/>
            <a:ext cx="35374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Segment-Specific Engagement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973223" y="5833943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distinct campaigns and loyalty programs for B2B and B2C segments based on their unique behavior patterns.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338143" y="6484977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01046" y="6666428"/>
            <a:ext cx="37526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Optimize Inventory Management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701046" y="7058739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average order quantity and product demand forecasts to implement dynamic inventory stocking and pre-positioning strategies.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344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2025-07-30T13:26:50Z</dcterms:created>
  <dcterms:modified xsi:type="dcterms:W3CDTF">2025-07-30T13:26:50Z</dcterms:modified>
</cp:coreProperties>
</file>